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51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1" d="100"/>
          <a:sy n="121" d="100"/>
        </p:scale>
        <p:origin x="156"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B842E-6ED7-7743-AB72-A4E46F454A73}"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63E7A-82C5-534C-B357-8D229C164109}" type="slidenum">
              <a:rPr lang="en-US" smtClean="0"/>
              <a:t>‹#›</a:t>
            </a:fld>
            <a:endParaRPr lang="en-US"/>
          </a:p>
        </p:txBody>
      </p:sp>
    </p:spTree>
    <p:extLst>
      <p:ext uri="{BB962C8B-B14F-4D97-AF65-F5344CB8AC3E}">
        <p14:creationId xmlns:p14="http://schemas.microsoft.com/office/powerpoint/2010/main" val="2187186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34444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C3142-BBD1-BC1B-FBD5-0986CF1F77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BEB35F-6062-4039-6570-E6BAF088C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5FC138-2B8A-816B-D657-DDA326D1B2AA}"/>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5" name="Footer Placeholder 4">
            <a:extLst>
              <a:ext uri="{FF2B5EF4-FFF2-40B4-BE49-F238E27FC236}">
                <a16:creationId xmlns:a16="http://schemas.microsoft.com/office/drawing/2014/main" id="{CB02C2D9-2216-791E-EACD-F6C01C8C9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F6D4F6-4B5D-99F1-E12D-65ECAB4FDD8A}"/>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26283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EE29-C1C1-EE2D-345D-36EACB6DD9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8C8B9-FEA9-B977-6DD2-1D31DEE7C7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B6144-7D9B-6C41-1AA5-33CA14624985}"/>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5" name="Footer Placeholder 4">
            <a:extLst>
              <a:ext uri="{FF2B5EF4-FFF2-40B4-BE49-F238E27FC236}">
                <a16:creationId xmlns:a16="http://schemas.microsoft.com/office/drawing/2014/main" id="{BBC458E3-13CE-B3E8-97BB-62910F09C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CB09F-EBC3-4378-0F95-4E535ABDC2AE}"/>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96494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10B7D0-0247-7131-DDE0-56223982A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77F876-9BDF-A856-B968-6E3FFF4B5F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C5DC2-42D2-2223-D3D7-F812707EBE52}"/>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5" name="Footer Placeholder 4">
            <a:extLst>
              <a:ext uri="{FF2B5EF4-FFF2-40B4-BE49-F238E27FC236}">
                <a16:creationId xmlns:a16="http://schemas.microsoft.com/office/drawing/2014/main" id="{9C5D1990-FC6E-E7A8-F7CB-C7E9A327C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983A0-ED7B-3AEA-1FC9-1D6DBA922018}"/>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78466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AA73-0DD0-DA77-DD9F-D55A52C65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039AA6-16AD-D2F1-9DA5-815C419181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834B5-FB05-3E67-C319-4A81593B0B16}"/>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5" name="Footer Placeholder 4">
            <a:extLst>
              <a:ext uri="{FF2B5EF4-FFF2-40B4-BE49-F238E27FC236}">
                <a16:creationId xmlns:a16="http://schemas.microsoft.com/office/drawing/2014/main" id="{D4E125E3-B71D-4EE0-DFFB-BF40B81847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A42F2-3348-42F5-3EF5-D841F59086C9}"/>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30677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67AC-6558-EDDB-3D9A-C2DFA1540E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C64D89-B9C5-CCEF-D0C0-83AE60D031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07D197-F5BF-3418-1334-148695127C5A}"/>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5" name="Footer Placeholder 4">
            <a:extLst>
              <a:ext uri="{FF2B5EF4-FFF2-40B4-BE49-F238E27FC236}">
                <a16:creationId xmlns:a16="http://schemas.microsoft.com/office/drawing/2014/main" id="{5E8D351F-176C-71E2-A33C-3781F21EB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A931F-3C9D-0C53-B824-ABB9DDA1565B}"/>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15329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3B86-B909-C0DD-B9DF-98F875F973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54E63C-AD92-8AEA-CEA0-070204134C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04BEFC-ACFF-FE47-CA09-178CED6FB0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017C73-71B1-6EDD-C678-037BC7CC043F}"/>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6" name="Footer Placeholder 5">
            <a:extLst>
              <a:ext uri="{FF2B5EF4-FFF2-40B4-BE49-F238E27FC236}">
                <a16:creationId xmlns:a16="http://schemas.microsoft.com/office/drawing/2014/main" id="{41B89591-C3E1-04DA-EF74-88E308F19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7041C-3755-FB97-93AA-AEAF12C02176}"/>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18676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90E39-8D1C-612B-BB60-8A9DED8E57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85C0DC-A5AA-8E37-2E4E-DE6F22522B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BCF49D-3075-356C-8596-D403B436E8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CE5CC0-61C5-485F-736B-F85DD079D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84416C-310F-445E-DDF4-6791993B35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F48990-2BC1-F416-0626-ADA1167332ED}"/>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8" name="Footer Placeholder 7">
            <a:extLst>
              <a:ext uri="{FF2B5EF4-FFF2-40B4-BE49-F238E27FC236}">
                <a16:creationId xmlns:a16="http://schemas.microsoft.com/office/drawing/2014/main" id="{E305DC1C-B7C2-F211-5A84-5A044ECCB8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4AE2F1-98C4-5ABE-DB55-1EB6BB35249D}"/>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016091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CB90-32DE-765C-6D5E-19DF3D45FF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7AF563-7468-49DC-14CD-8992F8F293F4}"/>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4" name="Footer Placeholder 3">
            <a:extLst>
              <a:ext uri="{FF2B5EF4-FFF2-40B4-BE49-F238E27FC236}">
                <a16:creationId xmlns:a16="http://schemas.microsoft.com/office/drawing/2014/main" id="{3137B3A5-F882-F5FA-F7FA-85BABFDF84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FE941A-9583-7028-FAB8-2D5C55710375}"/>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65492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F33998-1DB0-36CA-4835-D0859FEE6FF4}"/>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3" name="Footer Placeholder 2">
            <a:extLst>
              <a:ext uri="{FF2B5EF4-FFF2-40B4-BE49-F238E27FC236}">
                <a16:creationId xmlns:a16="http://schemas.microsoft.com/office/drawing/2014/main" id="{C8E59BAC-4165-B1F0-CF5B-560A958859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4879D6-EDAA-4831-733F-1103003F9822}"/>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56029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1C858-D34C-2AB8-AF47-A8E5EEF147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0EC19E-9034-6285-24AD-C2A56470D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FF8BB6-CCE4-CBFE-F6B5-2819C64F2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B05E1-7920-DE41-1954-D831DFC4A26E}"/>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6" name="Footer Placeholder 5">
            <a:extLst>
              <a:ext uri="{FF2B5EF4-FFF2-40B4-BE49-F238E27FC236}">
                <a16:creationId xmlns:a16="http://schemas.microsoft.com/office/drawing/2014/main" id="{8416219B-7038-CE44-656A-053F937ED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CF4E5-75F1-B805-D1ED-CD5785F1A10F}"/>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9795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F7BB-45CA-4514-F4A3-528822B87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AB47-4333-AE3E-869C-FBC84E7C7A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92083-E23B-52CE-21BD-169EAF9FA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39CD17-CDCC-8D8D-C576-B32488D6E095}"/>
              </a:ext>
            </a:extLst>
          </p:cNvPr>
          <p:cNvSpPr>
            <a:spLocks noGrp="1"/>
          </p:cNvSpPr>
          <p:nvPr>
            <p:ph type="dt" sz="half" idx="10"/>
          </p:nvPr>
        </p:nvSpPr>
        <p:spPr/>
        <p:txBody>
          <a:bodyPr/>
          <a:lstStyle/>
          <a:p>
            <a:fld id="{04481063-1F93-7C4E-8D10-117B45D12DCE}" type="datetimeFigureOut">
              <a:rPr lang="en-US" smtClean="0"/>
              <a:t>3/11/2025</a:t>
            </a:fld>
            <a:endParaRPr lang="en-US"/>
          </a:p>
        </p:txBody>
      </p:sp>
      <p:sp>
        <p:nvSpPr>
          <p:cNvPr id="6" name="Footer Placeholder 5">
            <a:extLst>
              <a:ext uri="{FF2B5EF4-FFF2-40B4-BE49-F238E27FC236}">
                <a16:creationId xmlns:a16="http://schemas.microsoft.com/office/drawing/2014/main" id="{20A6CFAD-6624-B595-741A-93605DBEDB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78AFB8-0730-3E04-C9F5-E1238D816DB3}"/>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945787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624B9-8768-F8D7-BBCF-8EC3141C28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751D86-6C8D-E614-E8F9-B66375F78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5B54E-4E4F-BCDC-956C-F08504D32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81063-1F93-7C4E-8D10-117B45D12DCE}" type="datetimeFigureOut">
              <a:rPr lang="en-US" smtClean="0"/>
              <a:t>3/11/2025</a:t>
            </a:fld>
            <a:endParaRPr lang="en-US"/>
          </a:p>
        </p:txBody>
      </p:sp>
      <p:sp>
        <p:nvSpPr>
          <p:cNvPr id="5" name="Footer Placeholder 4">
            <a:extLst>
              <a:ext uri="{FF2B5EF4-FFF2-40B4-BE49-F238E27FC236}">
                <a16:creationId xmlns:a16="http://schemas.microsoft.com/office/drawing/2014/main" id="{02D01D05-4561-206E-308F-3373F23C1F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07705D-AECB-825F-B8A4-C29508DF66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ACB3B-FB71-3F45-B7C4-87311324B948}" type="slidenum">
              <a:rPr lang="en-US" smtClean="0"/>
              <a:t>‹#›</a:t>
            </a:fld>
            <a:endParaRPr lang="en-US"/>
          </a:p>
        </p:txBody>
      </p:sp>
    </p:spTree>
    <p:extLst>
      <p:ext uri="{BB962C8B-B14F-4D97-AF65-F5344CB8AC3E}">
        <p14:creationId xmlns:p14="http://schemas.microsoft.com/office/powerpoint/2010/main" val="1806449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youtu.be/64OBJPIbR-I?si=coegaksVRxtEoX3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4B279F16-E5C7-EB4F-B319-E0E7F51F0E91}"/>
              </a:ext>
            </a:extLst>
          </p:cNvPr>
          <p:cNvPicPr>
            <a:picLocks noChangeAspect="1" noChangeArrowheads="1"/>
          </p:cNvPicPr>
          <p:nvPr/>
        </p:nvPicPr>
        <p:blipFill>
          <a:blip r:embed="rId3"/>
          <a:srcRect t="65" b="65"/>
          <a:stretch/>
        </p:blipFill>
        <p:spPr bwMode="auto">
          <a:xfrm>
            <a:off x="1332187" y="160699"/>
            <a:ext cx="2578838" cy="2575490"/>
          </a:xfrm>
          <a:prstGeom prst="ellipse">
            <a:avLst/>
          </a:prstGeom>
          <a:noFill/>
          <a:extLst>
            <a:ext uri="{909E8E84-426E-40DD-AFC4-6F175D3DCCD1}">
              <a14:hiddenFill xmlns:a14="http://schemas.microsoft.com/office/drawing/2010/main">
                <a:solidFill>
                  <a:srgbClr val="FFFFFF"/>
                </a:solidFill>
              </a14:hiddenFill>
            </a:ext>
          </a:extLst>
        </p:spPr>
      </p:pic>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41525" y="885913"/>
            <a:ext cx="7059584" cy="4524315"/>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rPr>
              <a:t>Watch Larry Soffer: showreel</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highlight>
                <a:srgbClr val="FFFF00"/>
              </a:highlight>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dirty="0"/>
              <a:t>From a young age, Larry Soffer was in awe of David Copperfield’s charisma and showmanship and at the age of 13 years, he enrolled at the College of Magic in Cape Town where he studied the art of magic for 4 years and he graduated with a Silver Medallion – the highest accolade which one can achieve.</a:t>
            </a:r>
          </a:p>
          <a:p>
            <a:pPr marL="174625" indent="-174625">
              <a:buClr>
                <a:srgbClr val="28A6DF"/>
              </a:buClr>
              <a:buSzPct val="120000"/>
              <a:buFont typeface="Montserrat" panose="00000500000000000000" pitchFamily="50" charset="0"/>
              <a:buChar char="›"/>
            </a:pPr>
            <a:endParaRPr lang="en-US" sz="1200" dirty="0"/>
          </a:p>
          <a:p>
            <a:pPr marL="174625" indent="-174625">
              <a:buClr>
                <a:srgbClr val="28A6DF"/>
              </a:buClr>
              <a:buSzPct val="120000"/>
              <a:buFont typeface="Montserrat" panose="00000500000000000000" pitchFamily="50" charset="0"/>
              <a:buChar char="›"/>
            </a:pPr>
            <a:r>
              <a:rPr lang="en-US" sz="1200" dirty="0"/>
              <a:t>Interestingly, the summer before Larry enrolled at the college, his family friend read a book by Linda Goodman called ‘Star Signs’ and they discovered that through a numerological chart that the letters in Larry’s name (when added up) mean ‘The Magician’ …</a:t>
            </a:r>
          </a:p>
          <a:p>
            <a:pPr marL="174625" indent="-174625">
              <a:buClr>
                <a:srgbClr val="28A6DF"/>
              </a:buClr>
              <a:buSzPct val="120000"/>
              <a:buFont typeface="Montserrat" panose="00000500000000000000" pitchFamily="50" charset="0"/>
              <a:buChar char="›"/>
            </a:pPr>
            <a:endParaRPr lang="en-US" sz="1200" dirty="0"/>
          </a:p>
          <a:p>
            <a:pPr marL="174625" indent="-174625">
              <a:buClr>
                <a:srgbClr val="28A6DF"/>
              </a:buClr>
              <a:buSzPct val="120000"/>
              <a:buFont typeface="Montserrat" panose="00000500000000000000" pitchFamily="50" charset="0"/>
              <a:buChar char="›"/>
            </a:pPr>
            <a:r>
              <a:rPr lang="en-US" sz="1200" dirty="0"/>
              <a:t>Whilst his destiny might have been preordained, success is never achieved by simply waving a wand.</a:t>
            </a:r>
          </a:p>
          <a:p>
            <a:pPr marL="174625" indent="-174625">
              <a:buClr>
                <a:srgbClr val="28A6DF"/>
              </a:buClr>
              <a:buSzPct val="120000"/>
              <a:buFont typeface="Montserrat" panose="00000500000000000000" pitchFamily="50" charset="0"/>
              <a:buChar char="›"/>
            </a:pPr>
            <a:endParaRPr lang="en-US" sz="1200" dirty="0"/>
          </a:p>
          <a:p>
            <a:pPr marL="174625" indent="-174625">
              <a:buClr>
                <a:srgbClr val="28A6DF"/>
              </a:buClr>
              <a:buSzPct val="120000"/>
              <a:buFont typeface="Montserrat" panose="00000500000000000000" pitchFamily="50" charset="0"/>
              <a:buChar char="›"/>
            </a:pPr>
            <a:r>
              <a:rPr lang="en-US" sz="1200" dirty="0"/>
              <a:t>With hard work and perseverance, Larry Soffer managed to divide his time between school, working on his skills and performing at corporate and private events.</a:t>
            </a:r>
          </a:p>
          <a:p>
            <a:pPr marL="174625" indent="-174625">
              <a:buClr>
                <a:srgbClr val="28A6DF"/>
              </a:buClr>
              <a:buSzPct val="120000"/>
              <a:buFont typeface="Montserrat" panose="00000500000000000000" pitchFamily="50" charset="0"/>
              <a:buChar char="›"/>
            </a:pPr>
            <a:endParaRPr lang="en-US" sz="1200" dirty="0"/>
          </a:p>
          <a:p>
            <a:pPr marL="174625" indent="-174625">
              <a:buClr>
                <a:srgbClr val="28A6DF"/>
              </a:buClr>
              <a:buSzPct val="120000"/>
              <a:buFont typeface="Montserrat" panose="00000500000000000000" pitchFamily="50" charset="0"/>
              <a:buChar char="›"/>
            </a:pPr>
            <a:r>
              <a:rPr lang="en-US" sz="1200" dirty="0"/>
              <a:t>This young and independent man shone at the College of Magic, winning several National and Provincial Championships and all but one of his course competitions.</a:t>
            </a:r>
          </a:p>
          <a:p>
            <a:pPr>
              <a:buClr>
                <a:srgbClr val="28A6DF"/>
              </a:buClr>
              <a:buSzPct val="120000"/>
            </a:pPr>
            <a:endParaRPr lang="en-US" sz="1200" b="1" dirty="0">
              <a:latin typeface="Montserrat" panose="00000500000000000000" pitchFamily="2" charset="0"/>
            </a:endParaRPr>
          </a:p>
          <a:p>
            <a:pPr>
              <a:buClr>
                <a:srgbClr val="28A6DF"/>
              </a:buClr>
              <a:buSzPct val="120000"/>
            </a:pPr>
            <a:r>
              <a:rPr lang="en-US" sz="1200" b="1" dirty="0">
                <a:latin typeface="Montserrat" panose="00000500000000000000" pitchFamily="2" charset="0"/>
              </a:rPr>
              <a:t>Performances Available:</a:t>
            </a:r>
            <a:endParaRPr lang="en-US" sz="1200" b="1" i="0" dirty="0">
              <a:solidFill>
                <a:srgbClr val="000000"/>
              </a:solidFill>
              <a:effectLst/>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Stand-Up Stage Show</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Walk-Around Close Up Performance</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Illusion Show</a:t>
            </a:r>
          </a:p>
          <a:p>
            <a:pPr marL="174625" indent="-174625">
              <a:buClr>
                <a:srgbClr val="28A6DF"/>
              </a:buClr>
              <a:buSzPct val="120000"/>
              <a:buFont typeface="Montserrat" panose="00000500000000000000" pitchFamily="50" charset="0"/>
              <a:buChar char="›"/>
            </a:pPr>
            <a:r>
              <a:rPr lang="en-US" sz="1200" dirty="0">
                <a:latin typeface="Montserrat" panose="00000500000000000000" pitchFamily="2" charset="0"/>
              </a:rPr>
              <a:t>Event Hosting (EMCEE)</a:t>
            </a: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390891" y="2780517"/>
            <a:ext cx="4479040" cy="2739492"/>
            <a:chOff x="370049" y="3215479"/>
            <a:chExt cx="4479040" cy="2739492"/>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rgbClr val="000000"/>
                  </a:solidFill>
                  <a:latin typeface="Arial" panose="020B0604020202020204" pitchFamily="34" charset="0"/>
                </a:rPr>
                <a:t>Larry Soffer</a:t>
              </a:r>
            </a:p>
            <a:p>
              <a:pPr algn="ctr"/>
              <a:r>
                <a:rPr lang="en-US" sz="1600" dirty="0">
                  <a:latin typeface="Montserrat" panose="02000505000000020004" pitchFamily="2" charset="0"/>
                </a:rPr>
                <a:t>Mentalism</a:t>
              </a:r>
              <a:endParaRPr lang="en-US" sz="1600"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401823" y="4484421"/>
              <a:ext cx="2310736" cy="417520"/>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R35,000</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06368" y="5031641"/>
              <a:ext cx="3606401" cy="923330"/>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50" charset="0"/>
                </a:rPr>
                <a:t>*Client is responsible for flights, ground transportation in event city, hotel accommodations and incidentals </a:t>
              </a:r>
            </a:p>
            <a:p>
              <a:pPr algn="ctr"/>
              <a:r>
                <a:rPr lang="en-US" sz="900" i="1" dirty="0">
                  <a:latin typeface="Montserrat" panose="00000500000000000000" pitchFamily="50" charset="0"/>
                </a:rPr>
                <a:t>for up to two nights</a:t>
              </a:r>
            </a:p>
            <a:p>
              <a:pPr algn="ctr"/>
              <a:r>
                <a:rPr lang="en-US" sz="900" i="1" dirty="0">
                  <a:latin typeface="Montserrat" panose="00000500000000000000" pitchFamily="50" charset="0"/>
                </a:rPr>
                <a:t>**Travels from Cape Town</a:t>
              </a:r>
            </a:p>
            <a:p>
              <a:pPr algn="ctr"/>
              <a:r>
                <a:rPr lang="en-US" sz="900" i="1" dirty="0">
                  <a:latin typeface="Montserrat" panose="00000500000000000000" pitchFamily="50" charset="0"/>
                </a:rPr>
                <a:t>***All fees exclude VAT and travel</a:t>
              </a:r>
            </a:p>
            <a:p>
              <a:pPr marL="0" marR="0">
                <a:spcBef>
                  <a:spcPts val="0"/>
                </a:spcBef>
                <a:spcAft>
                  <a:spcPts val="0"/>
                </a:spcAft>
              </a:pPr>
              <a:endParaRPr lang="en-US" sz="900" i="1" dirty="0">
                <a:latin typeface="Montserrat" panose="00000500000000000000" pitchFamily="50" charset="0"/>
              </a:endParaRP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546202" y="3904747"/>
            <a:ext cx="422611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38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27987</TotalTime>
  <Words>246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Nichole Beasley</dc:creator>
  <cp:lastModifiedBy>Duncan Hesketh</cp:lastModifiedBy>
  <cp:revision>63</cp:revision>
  <dcterms:created xsi:type="dcterms:W3CDTF">2023-06-13T21:55:48Z</dcterms:created>
  <dcterms:modified xsi:type="dcterms:W3CDTF">2025-03-26T16:09:44Z</dcterms:modified>
</cp:coreProperties>
</file>