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1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1" d="100"/>
          <a:sy n="121" d="100"/>
        </p:scale>
        <p:origin x="15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2/12/2025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4444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2/12/2025</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2/12/2025</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youtu.be/KET69OZvR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B279F16-E5C7-EB4F-B319-E0E7F51F0E91}"/>
              </a:ext>
            </a:extLst>
          </p:cNvPr>
          <p:cNvPicPr>
            <a:picLocks noChangeAspect="1" noChangeArrowheads="1"/>
          </p:cNvPicPr>
          <p:nvPr/>
        </p:nvPicPr>
        <p:blipFill>
          <a:blip r:embed="rId3"/>
          <a:srcRect l="16623" r="16623"/>
          <a:stretch/>
        </p:blipFill>
        <p:spPr bwMode="auto">
          <a:xfrm>
            <a:off x="1238886" y="702588"/>
            <a:ext cx="2546013" cy="2542708"/>
          </a:xfrm>
          <a:prstGeom prst="ellipse">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622472" y="151179"/>
            <a:ext cx="7059584" cy="563231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Nzinga </a:t>
            </a:r>
            <a:r>
              <a:rPr lang="en-US" sz="1200" b="1" dirty="0" err="1">
                <a:solidFill>
                  <a:srgbClr val="00B0F0"/>
                </a:solidFill>
                <a:latin typeface="Montserrat" panose="02000505000000020004" pitchFamily="2" charset="0"/>
                <a:hlinkClick r:id="rId4"/>
              </a:rPr>
              <a:t>Nqunta</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highlight>
                <a:srgbClr val="FFFF00"/>
              </a:highlight>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Nzinga Qunta is a well-known journalist and television presenter, recognized for her exceptional communication skills and calm, authoritative presence.</a:t>
            </a:r>
          </a:p>
          <a:p>
            <a:pPr marL="174625" indent="-174625">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As a conference emcee, Nzinga brings energy, enthusiasm, and an engaging style that keeps audiences attentive and entertained. She is skilled at creating a seamless flow between speakers, panels, and presentations, ensuring that the event runs smoothly.</a:t>
            </a:r>
          </a:p>
          <a:p>
            <a:pPr marL="174625" indent="-174625">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With a broad background in business, economics, and current affairs, Nzinga is adept at moderating and hosting conferences across multiple industries. </a:t>
            </a:r>
          </a:p>
          <a:p>
            <a:pPr marL="174625" indent="-174625">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Nzinga’s warm, relatable personality makes her a favorite among diverse audiences. She connects effortlessly with attendees, ensuring that everyone feels included and engaged throughout the event.</a:t>
            </a:r>
          </a:p>
          <a:p>
            <a:pPr marL="174625" indent="-174625">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Nzinga Qunta has moderated events and discussions for corporates and institutions such as Microsoft, Old Mutual, Altron, Standard Bank, Nedbank, CIPS, Brand SA, Fundi, Business Leadership South Africa,  Brand Finance SA, Wits Business School and more.</a:t>
            </a:r>
          </a:p>
          <a:p>
            <a:pPr marL="174625" indent="-174625">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Besides her ability to hold weighty conversations with international guests with poise and grace, Nzinga Qunta is also known for  her distinctive, elegant African attire. </a:t>
            </a:r>
          </a:p>
          <a:p>
            <a:pPr marL="174625" indent="-174625">
              <a:buClr>
                <a:srgbClr val="28A6DF"/>
              </a:buClr>
              <a:buSzPct val="120000"/>
              <a:buFont typeface="Montserrat" panose="00000500000000000000" pitchFamily="50" charset="0"/>
              <a:buChar char="›"/>
            </a:pPr>
            <a:endParaRPr lang="en-US" sz="1200" b="0" i="0" dirty="0">
              <a:solidFill>
                <a:srgbClr val="000000"/>
              </a:solidFill>
              <a:effectLst/>
              <a:latin typeface="Montserrat" panose="00000500000000000000" pitchFamily="2" charset="0"/>
            </a:endParaRPr>
          </a:p>
          <a:p>
            <a:pPr marL="174625" indent="-174625">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algn="just">
              <a:buClr>
                <a:srgbClr val="28A6DF"/>
              </a:buClr>
              <a:buSzPct val="120000"/>
            </a:pPr>
            <a:r>
              <a:rPr lang="en-US" sz="1200" b="1" dirty="0">
                <a:latin typeface="Montserrat" panose="02000505000000020004" pitchFamily="2" charset="0"/>
              </a:rPr>
              <a:t>Available For:</a:t>
            </a:r>
          </a:p>
          <a:p>
            <a:pPr marL="171450" indent="-171450" algn="just">
              <a:buClr>
                <a:srgbClr val="28A6DF"/>
              </a:buClr>
              <a:buSzPct val="120000"/>
              <a:buFont typeface="Wingdings" panose="05000000000000000000" pitchFamily="2" charset="2"/>
              <a:buChar char="Ø"/>
            </a:pPr>
            <a:r>
              <a:rPr lang="en-US" sz="1200" b="0" i="0" dirty="0">
                <a:solidFill>
                  <a:srgbClr val="1F2124"/>
                </a:solidFill>
                <a:effectLst/>
                <a:latin typeface="Montserrat" panose="00000500000000000000" pitchFamily="2" charset="0"/>
              </a:rPr>
              <a:t>Event Hosting</a:t>
            </a:r>
          </a:p>
          <a:p>
            <a:pPr marL="171450" indent="-171450" algn="just">
              <a:buClr>
                <a:srgbClr val="28A6DF"/>
              </a:buClr>
              <a:buSzPct val="120000"/>
              <a:buFont typeface="Wingdings" panose="05000000000000000000" pitchFamily="2" charset="2"/>
              <a:buChar char="Ø"/>
            </a:pPr>
            <a:r>
              <a:rPr lang="en-US" sz="1200" dirty="0">
                <a:solidFill>
                  <a:srgbClr val="1F2124"/>
                </a:solidFill>
                <a:latin typeface="Montserrat" panose="00000500000000000000" pitchFamily="2" charset="0"/>
              </a:rPr>
              <a:t>Moderation Panels</a:t>
            </a:r>
          </a:p>
          <a:p>
            <a:pPr marL="171450" indent="-171450" algn="just">
              <a:buClr>
                <a:srgbClr val="28A6DF"/>
              </a:buClr>
              <a:buSzPct val="120000"/>
              <a:buFont typeface="Wingdings" panose="05000000000000000000" pitchFamily="2" charset="2"/>
              <a:buChar char="Ø"/>
            </a:pPr>
            <a:r>
              <a:rPr lang="en-US" sz="1200" b="0" i="0" dirty="0">
                <a:solidFill>
                  <a:srgbClr val="1F2124"/>
                </a:solidFill>
                <a:effectLst/>
                <a:latin typeface="Montserrat" panose="00000500000000000000" pitchFamily="2" charset="0"/>
              </a:rPr>
              <a:t>Fireside Chats</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2636356"/>
            <a:chOff x="370049" y="3215479"/>
            <a:chExt cx="4479040" cy="2636356"/>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rgbClr val="000000"/>
                  </a:solidFill>
                  <a:latin typeface="Arial" panose="020B0604020202020204" pitchFamily="34" charset="0"/>
                </a:rPr>
                <a:t>Nzinga </a:t>
              </a:r>
              <a:r>
                <a:rPr lang="en-US" sz="3200" b="1" dirty="0" err="1">
                  <a:solidFill>
                    <a:srgbClr val="000000"/>
                  </a:solidFill>
                  <a:latin typeface="Arial" panose="020B0604020202020204" pitchFamily="34" charset="0"/>
                </a:rPr>
                <a:t>Nqunta</a:t>
              </a:r>
              <a:endParaRPr lang="en-US" sz="3200" b="1" i="0" dirty="0">
                <a:solidFill>
                  <a:srgbClr val="000000"/>
                </a:solidFill>
                <a:effectLst/>
                <a:latin typeface="Arial" panose="020B0604020202020204" pitchFamily="34" charset="0"/>
              </a:endParaRPr>
            </a:p>
            <a:p>
              <a:pPr algn="ctr"/>
              <a:r>
                <a:rPr lang="en-US" sz="1600" dirty="0">
                  <a:latin typeface="Montserrat" panose="02000505000000020004" pitchFamily="2" charset="0"/>
                </a:rPr>
                <a:t>Event Emcee. Journalist</a:t>
              </a:r>
              <a:endParaRPr lang="en-US" sz="1600"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131784" y="4372486"/>
              <a:ext cx="2680677" cy="417520"/>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from: On Request</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09242" y="4790006"/>
              <a:ext cx="3606401" cy="1061829"/>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business class flights, ground transportation in event city, hotel accommodations and incidentals </a:t>
              </a:r>
            </a:p>
            <a:p>
              <a:pPr algn="ctr"/>
              <a:r>
                <a:rPr lang="en-US" sz="900" i="1" dirty="0">
                  <a:latin typeface="Montserrat" panose="00000500000000000000" pitchFamily="50" charset="0"/>
                </a:rPr>
                <a:t>for up to two nights</a:t>
              </a:r>
            </a:p>
            <a:p>
              <a:pPr algn="ctr"/>
              <a:r>
                <a:rPr lang="en-US" sz="900" i="1" dirty="0">
                  <a:latin typeface="Montserrat" panose="00000500000000000000" pitchFamily="50" charset="0"/>
                </a:rPr>
                <a:t>**Travels from JHB</a:t>
              </a:r>
            </a:p>
            <a:p>
              <a:pPr algn="ctr"/>
              <a:r>
                <a:rPr lang="en-US" sz="900" i="1" dirty="0">
                  <a:latin typeface="Montserrat" panose="00000500000000000000" pitchFamily="50" charset="0"/>
                </a:rPr>
                <a:t>***All fees exclude VAT and travel</a:t>
              </a:r>
            </a:p>
            <a:p>
              <a:pPr marL="0" marR="0">
                <a:spcBef>
                  <a:spcPts val="0"/>
                </a:spcBef>
                <a:spcAft>
                  <a:spcPts val="0"/>
                </a:spcAft>
              </a:pPr>
              <a:endParaRPr lang="en-US" sz="900" i="1" dirty="0">
                <a:latin typeface="Montserrat" panose="00000500000000000000" pitchFamily="50"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242349"/>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8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23641</TotalTime>
  <Words>256</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59</cp:revision>
  <dcterms:created xsi:type="dcterms:W3CDTF">2023-06-13T21:55:48Z</dcterms:created>
  <dcterms:modified xsi:type="dcterms:W3CDTF">2025-02-12T16:13:02Z</dcterms:modified>
</cp:coreProperties>
</file>