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5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AF0280-4F35-427F-BED7-AB60849B9E30}" type="datetimeFigureOut">
              <a:rPr lang="en-US" smtClean="0"/>
              <a:t>9/3/2023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4E1B66-A87D-4C52-9498-C5949FC4331F}" type="slidenum">
              <a:rPr lang="en-US" smtClean="0"/>
              <a:t>‹#›</a:t>
            </a:fld>
            <a:endParaRPr lang="en-US"/>
          </a:p>
        </p:txBody>
      </p:sp>
    </p:spTree>
    <p:extLst>
      <p:ext uri="{BB962C8B-B14F-4D97-AF65-F5344CB8AC3E}">
        <p14:creationId xmlns:p14="http://schemas.microsoft.com/office/powerpoint/2010/main" val="3185225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4121521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F1722-AEE9-13BE-3218-32CB430B03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49D92A-FF36-F64A-BF88-3775E402D2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EAB7CD-EAB7-356C-BA47-F3B598532D8E}"/>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5" name="Footer Placeholder 4">
            <a:extLst>
              <a:ext uri="{FF2B5EF4-FFF2-40B4-BE49-F238E27FC236}">
                <a16:creationId xmlns:a16="http://schemas.microsoft.com/office/drawing/2014/main" id="{F4EFF686-760B-D157-4092-DED834933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064A59-E701-F7FB-0C86-6887DC67F48F}"/>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625101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E07AD-7BF2-8189-1344-04392EC0E8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73E36F-35BB-7B4C-8717-E31177A18A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88D18-1E02-DFEF-B8AB-425C40D43325}"/>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5" name="Footer Placeholder 4">
            <a:extLst>
              <a:ext uri="{FF2B5EF4-FFF2-40B4-BE49-F238E27FC236}">
                <a16:creationId xmlns:a16="http://schemas.microsoft.com/office/drawing/2014/main" id="{6FB41B40-1FAC-9270-07C4-0C97CA108B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3F6208-1E4F-6B40-F773-85368A94EF2E}"/>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536589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565683-B756-4F55-B7A5-2226F7C783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531269-8102-758A-43C0-8E471B3206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CA39A2-856F-7740-1117-93DA944F980D}"/>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5" name="Footer Placeholder 4">
            <a:extLst>
              <a:ext uri="{FF2B5EF4-FFF2-40B4-BE49-F238E27FC236}">
                <a16:creationId xmlns:a16="http://schemas.microsoft.com/office/drawing/2014/main" id="{B41697C0-93D3-8094-4AAC-8D4917295C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D94B9-E7A4-0E80-4C1B-5567E18D7E16}"/>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05129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98C1B-95AB-72E3-ACEB-8DEFB1AF4C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41194E-FA1F-F5CB-C6DE-D40B653649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F923AD-9BFE-6ECB-7EBF-A7DC7FCEA3DF}"/>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5" name="Footer Placeholder 4">
            <a:extLst>
              <a:ext uri="{FF2B5EF4-FFF2-40B4-BE49-F238E27FC236}">
                <a16:creationId xmlns:a16="http://schemas.microsoft.com/office/drawing/2014/main" id="{70244AD4-21F8-A3CF-9829-E044D69368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2F815-A28A-2860-2F2C-2CEF9BFE4018}"/>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118581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F7BC-2D8E-AAFB-48C4-0B7C701541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89363F-A6E3-B0C9-2E6B-4119E09BAE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AD644C-FC2A-38A3-17D3-374D9F6046FF}"/>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5" name="Footer Placeholder 4">
            <a:extLst>
              <a:ext uri="{FF2B5EF4-FFF2-40B4-BE49-F238E27FC236}">
                <a16:creationId xmlns:a16="http://schemas.microsoft.com/office/drawing/2014/main" id="{01F51B49-8409-42DB-94C1-509965D585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C2FAEE-BEAB-2CC9-79C4-642CFB4B822F}"/>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0078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C8724-C12A-B0DF-A4BB-3BE1676CE1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E49854-CB1D-0C2F-6AEA-C83501CBA5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454B49-4808-E752-3E05-902D72031C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A43EF-9ACE-C501-8171-1B3E06689BD5}"/>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6" name="Footer Placeholder 5">
            <a:extLst>
              <a:ext uri="{FF2B5EF4-FFF2-40B4-BE49-F238E27FC236}">
                <a16:creationId xmlns:a16="http://schemas.microsoft.com/office/drawing/2014/main" id="{1D33B4B4-510D-5522-7A60-73F9C39A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66907C-7575-48AC-9AFF-632D17B4E494}"/>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227602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A7054-4BAC-C23A-9384-C31FF38CAE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4F321E-11E0-2298-DA3A-C306844E65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D6374F-4A84-D4FF-A7C9-85D930252D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FE645E-7A34-B70F-8A95-B7385DE58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74274D-FEC5-6F34-36B5-8B007B189E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7CCCC0-D181-D86A-ADBE-CE80E123DD59}"/>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8" name="Footer Placeholder 7">
            <a:extLst>
              <a:ext uri="{FF2B5EF4-FFF2-40B4-BE49-F238E27FC236}">
                <a16:creationId xmlns:a16="http://schemas.microsoft.com/office/drawing/2014/main" id="{5DB1BC72-5E8C-04F5-DC2D-AEBF7AE38C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D39E45-08DD-A82E-6DB7-E0750081C9A1}"/>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124009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9F704-53EF-2001-BD0B-10B88C07F7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60FD9B-C2BE-AFCB-F74D-B641380341AC}"/>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4" name="Footer Placeholder 3">
            <a:extLst>
              <a:ext uri="{FF2B5EF4-FFF2-40B4-BE49-F238E27FC236}">
                <a16:creationId xmlns:a16="http://schemas.microsoft.com/office/drawing/2014/main" id="{885D43F7-C81F-0E53-3B88-97CB723A8D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CB3F71-FCD7-6F23-B6BC-48C899CC3E90}"/>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509734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013B9A-6EF6-0D98-2BB6-B4D2DBE49B16}"/>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3" name="Footer Placeholder 2">
            <a:extLst>
              <a:ext uri="{FF2B5EF4-FFF2-40B4-BE49-F238E27FC236}">
                <a16:creationId xmlns:a16="http://schemas.microsoft.com/office/drawing/2014/main" id="{C14A1F64-5E8D-3A38-F6F0-949B69F17A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F999D0-93B3-FA8A-ADCA-5039EEC24C03}"/>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2449575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BDDB-3ED3-DFD4-C223-46F5417800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48B146-8F3D-5A71-96B0-4579A71BCD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5D6DD0-8769-ABE8-E50C-FC9E0A80E4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C637ED-8050-EA79-8E20-3D5DD5149CAA}"/>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6" name="Footer Placeholder 5">
            <a:extLst>
              <a:ext uri="{FF2B5EF4-FFF2-40B4-BE49-F238E27FC236}">
                <a16:creationId xmlns:a16="http://schemas.microsoft.com/office/drawing/2014/main" id="{B319E5B7-619F-FF84-0403-A2ACFD70F6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118B4C-D64D-4FE8-F9E6-4722CD4592F0}"/>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1661842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E1E1D-5CB2-BB5B-A770-75069623FC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E635F8-11EC-AADF-1EA2-14AE782926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DCA0B8-61DF-F78E-BC2D-2EEF0DC18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1B37B6-0449-4D97-8520-F37627E67F57}"/>
              </a:ext>
            </a:extLst>
          </p:cNvPr>
          <p:cNvSpPr>
            <a:spLocks noGrp="1"/>
          </p:cNvSpPr>
          <p:nvPr>
            <p:ph type="dt" sz="half" idx="10"/>
          </p:nvPr>
        </p:nvSpPr>
        <p:spPr/>
        <p:txBody>
          <a:bodyPr/>
          <a:lstStyle/>
          <a:p>
            <a:fld id="{E988E24D-8787-4E3C-A44F-6052CE4F2033}" type="datetimeFigureOut">
              <a:rPr lang="en-US" smtClean="0"/>
              <a:t>9/3/2023</a:t>
            </a:fld>
            <a:endParaRPr lang="en-US"/>
          </a:p>
        </p:txBody>
      </p:sp>
      <p:sp>
        <p:nvSpPr>
          <p:cNvPr id="6" name="Footer Placeholder 5">
            <a:extLst>
              <a:ext uri="{FF2B5EF4-FFF2-40B4-BE49-F238E27FC236}">
                <a16:creationId xmlns:a16="http://schemas.microsoft.com/office/drawing/2014/main" id="{D388307C-28E9-EA87-A087-B40C77C9B3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48EDC8-CBD6-75DC-5E65-325E1229095F}"/>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416424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4FBDD8-B64B-4402-FC2F-79AB0C2537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262E32-8C88-187C-C13E-60D8D4E4C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D341FC-F57B-4FA0-8E15-2B3D3A466C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8E24D-8787-4E3C-A44F-6052CE4F2033}" type="datetimeFigureOut">
              <a:rPr lang="en-US" smtClean="0"/>
              <a:t>9/3/2023</a:t>
            </a:fld>
            <a:endParaRPr lang="en-US"/>
          </a:p>
        </p:txBody>
      </p:sp>
      <p:sp>
        <p:nvSpPr>
          <p:cNvPr id="5" name="Footer Placeholder 4">
            <a:extLst>
              <a:ext uri="{FF2B5EF4-FFF2-40B4-BE49-F238E27FC236}">
                <a16:creationId xmlns:a16="http://schemas.microsoft.com/office/drawing/2014/main" id="{A1DB3845-063D-246F-45B0-6ECAB5A007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0E5F44-BE39-B284-3A2C-7FD9D3702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FD527-3482-453A-BDAD-66E1ACFA3EA9}" type="slidenum">
              <a:rPr lang="en-US" smtClean="0"/>
              <a:t>‹#›</a:t>
            </a:fld>
            <a:endParaRPr lang="en-US"/>
          </a:p>
        </p:txBody>
      </p:sp>
    </p:spTree>
    <p:extLst>
      <p:ext uri="{BB962C8B-B14F-4D97-AF65-F5344CB8AC3E}">
        <p14:creationId xmlns:p14="http://schemas.microsoft.com/office/powerpoint/2010/main" val="3975387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youtu.be/bG61A-0hA-c?si=cb0bOkK3zU2bGy8k" TargetMode="External"/><Relationship Id="rId4" Type="http://schemas.openxmlformats.org/officeDocument/2006/relationships/hyperlink" Target="https://youtu.be/JPFUew3uWFk?si=tlbJXGIza3UESln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E3310E6-CAF6-4F00-FEC5-5513EB15E8B6}"/>
              </a:ext>
            </a:extLst>
          </p:cNvPr>
          <p:cNvPicPr>
            <a:picLocks noChangeAspect="1"/>
          </p:cNvPicPr>
          <p:nvPr/>
        </p:nvPicPr>
        <p:blipFill>
          <a:blip r:embed="rId3">
            <a:extLst>
              <a:ext uri="{28A0092B-C50C-407E-A947-70E740481C1C}">
                <a14:useLocalDpi xmlns:a14="http://schemas.microsoft.com/office/drawing/2010/main" val="0"/>
              </a:ext>
            </a:extLst>
          </a:blip>
          <a:srcRect l="22841" r="22841"/>
          <a:stretch/>
        </p:blipFill>
        <p:spPr>
          <a:xfrm>
            <a:off x="1267542" y="592134"/>
            <a:ext cx="2633648" cy="2643291"/>
          </a:xfrm>
          <a:prstGeom prst="ellipse">
            <a:avLst/>
          </a:prstGeom>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4294967295"/>
          </p:nvPr>
        </p:nvSpPr>
        <p:spPr>
          <a:xfrm>
            <a:off x="10608166" y="6172959"/>
            <a:ext cx="541713" cy="365125"/>
          </a:xfrm>
        </p:spPr>
        <p:txBody>
          <a:bodyPr/>
          <a:lstStyle/>
          <a:p>
            <a:fld id="{AE9247E1-8B9F-43C5-AC1A-30D5214D3D98}" type="slidenum">
              <a:rPr lang="en-US" smtClean="0">
                <a:solidFill>
                  <a:schemeClr val="tx1"/>
                </a:solidFill>
                <a:latin typeface="Montserrat" panose="02000505000000020004" pitchFamily="2" charset="0"/>
              </a:rPr>
              <a:pPr/>
              <a:t>1</a:t>
            </a:fld>
            <a:endParaRPr lang="en-US" dirty="0">
              <a:solidFill>
                <a:schemeClr val="tx1"/>
              </a:solidFill>
              <a:latin typeface="Montserrat" panose="02000505000000020004" pitchFamily="2" charset="0"/>
            </a:endParaRPr>
          </a:p>
        </p:txBody>
      </p:sp>
      <p:sp>
        <p:nvSpPr>
          <p:cNvPr id="62" name="TextBox 61">
            <a:extLst>
              <a:ext uri="{FF2B5EF4-FFF2-40B4-BE49-F238E27FC236}">
                <a16:creationId xmlns:a16="http://schemas.microsoft.com/office/drawing/2014/main" id="{40D2AC0E-8BFB-401F-9FD6-A4E562C4778D}"/>
              </a:ext>
            </a:extLst>
          </p:cNvPr>
          <p:cNvSpPr txBox="1"/>
          <p:nvPr/>
        </p:nvSpPr>
        <p:spPr>
          <a:xfrm>
            <a:off x="39677" y="5100706"/>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862521" y="586859"/>
            <a:ext cx="7059584" cy="6186309"/>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2000505000000020004" pitchFamily="2" charset="0"/>
                <a:hlinkClick r:id="rId4"/>
              </a:rPr>
              <a:t>Watch Rob Caskie: Showreel</a:t>
            </a: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latin typeface="Montserrat" panose="02000505000000020004" pitchFamily="2" charset="0"/>
            </a:endParaRPr>
          </a:p>
          <a:p>
            <a:pPr algn="just">
              <a:buClr>
                <a:srgbClr val="28A6DF"/>
              </a:buClr>
              <a:buSzPct val="120000"/>
            </a:pPr>
            <a:r>
              <a:rPr lang="en-US" sz="1200" b="1">
                <a:solidFill>
                  <a:srgbClr val="0563C1"/>
                </a:solidFill>
                <a:latin typeface="Montserrat" panose="02000505000000020004" pitchFamily="2" charset="0"/>
                <a:hlinkClick r:id="rId5"/>
              </a:rPr>
              <a:t>Watch Rob Caskie: Storyteller</a:t>
            </a:r>
            <a:endParaRPr lang="en-US" sz="1200" b="1" dirty="0">
              <a:solidFill>
                <a:srgbClr val="0070C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Rob Caskie shares his Stories of human trials and triumphs never go out of vogue, and mesmerizing storyteller extraordinaire, with his walking stick and trademark shorts, brings them alive like no other.</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In a world of instant gratification, the art of a powerfully told story belongs to few and relies on he who stirs the imagination.</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Rob Caskie believes we only reveal our true strength in adversity – and he shows audiences how they can draw on this to thrive in uncertain times.</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As a storyteller, I share human stories and behavior, particularly in the most challenging circumstances.</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Lessons in intuition, interconnectedness and human endeavor will positively challenge the way you interact, work and lead your life.</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algn="just">
              <a:buClr>
                <a:srgbClr val="28A6DF"/>
              </a:buClr>
              <a:buSzPct val="120000"/>
            </a:pPr>
            <a:r>
              <a:rPr lang="en-US" sz="1200" b="1" dirty="0">
                <a:latin typeface="Montserrat" panose="00000500000000000000" pitchFamily="2" charset="0"/>
              </a:rPr>
              <a:t>Key Takeaways: </a:t>
            </a:r>
          </a:p>
          <a:p>
            <a:pPr algn="l"/>
            <a:r>
              <a:rPr lang="en-US" sz="1200" b="0" i="0" dirty="0">
                <a:solidFill>
                  <a:srgbClr val="000000"/>
                </a:solidFill>
                <a:effectLst/>
                <a:latin typeface="Montserrat" panose="00000500000000000000" pitchFamily="2" charset="0"/>
              </a:rPr>
              <a:t>Using his skills as a tour guide, Rob brings immediacy and passion to his keynotes, knowing just which messages to deliver to inspire, to create change or to entertain.</a:t>
            </a:r>
          </a:p>
          <a:p>
            <a:pPr algn="l"/>
            <a:endParaRPr lang="en-US" sz="1200" dirty="0">
              <a:solidFill>
                <a:srgbClr val="000000"/>
              </a:solidFill>
              <a:latin typeface="Verdana" panose="020B0604030504040204" pitchFamily="34" charset="0"/>
            </a:endParaRPr>
          </a:p>
          <a:p>
            <a:pPr algn="l"/>
            <a:r>
              <a:rPr lang="en-US" sz="1200" b="1" dirty="0">
                <a:latin typeface="Montserrat" panose="00000500000000000000" pitchFamily="2" charset="0"/>
              </a:rPr>
              <a:t>Most Popular Keynote Topics</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ENGAGING INTUITION</a:t>
            </a: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ISANDLWANA</a:t>
            </a: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RORKE’S DRIFT</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ENDURANCE : SHACKLETON’S WAY</a:t>
            </a: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THE ALLURE OF THE ARCTIC NORTH</a:t>
            </a: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THE RACE TO THE POLE</a:t>
            </a: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THE SUDAN</a:t>
            </a:r>
            <a:endParaRPr lang="en-US" sz="1200" b="0" i="0" dirty="0">
              <a:solidFill>
                <a:srgbClr val="000000"/>
              </a:solidFill>
              <a:effectLst/>
              <a:latin typeface="Montserrat" panose="00000500000000000000"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269895" y="3190934"/>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latin typeface="LEMON MILK" panose="00000500000000000000" pitchFamily="50" charset="0"/>
              </a:rPr>
              <a:t>ROB CASKIE</a:t>
            </a:r>
          </a:p>
          <a:p>
            <a:pPr algn="ctr"/>
            <a:r>
              <a:rPr lang="en-US" sz="1600" dirty="0">
                <a:solidFill>
                  <a:schemeClr val="tx1"/>
                </a:solidFill>
                <a:latin typeface="Montserrat" panose="02000505000000020004" pitchFamily="2" charset="0"/>
              </a:rPr>
              <a:t>Inspirational Storyteller</a:t>
            </a:r>
            <a:endParaRPr lang="en-US"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450363" y="4273956"/>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tangle: Rounded Corners 12">
            <a:extLst>
              <a:ext uri="{FF2B5EF4-FFF2-40B4-BE49-F238E27FC236}">
                <a16:creationId xmlns:a16="http://schemas.microsoft.com/office/drawing/2014/main" id="{AEED6AB6-0463-B89E-3BBA-369D0170B23E}"/>
              </a:ext>
            </a:extLst>
          </p:cNvPr>
          <p:cNvSpPr/>
          <p:nvPr/>
        </p:nvSpPr>
        <p:spPr>
          <a:xfrm>
            <a:off x="1523213" y="440433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Pending</a:t>
            </a:r>
          </a:p>
        </p:txBody>
      </p:sp>
      <p:sp>
        <p:nvSpPr>
          <p:cNvPr id="3" name="TextBox 18">
            <a:extLst>
              <a:ext uri="{FF2B5EF4-FFF2-40B4-BE49-F238E27FC236}">
                <a16:creationId xmlns:a16="http://schemas.microsoft.com/office/drawing/2014/main" id="{45FCC3F6-A60F-24F8-6204-AE6A8176BA81}"/>
              </a:ext>
            </a:extLst>
          </p:cNvPr>
          <p:cNvSpPr txBox="1"/>
          <p:nvPr/>
        </p:nvSpPr>
        <p:spPr>
          <a:xfrm>
            <a:off x="760218" y="4792518"/>
            <a:ext cx="3606401" cy="5078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i="1" dirty="0">
                <a:latin typeface="Montserrat" panose="00000500000000000000" pitchFamily="50" charset="0"/>
              </a:rPr>
              <a:t>*Client is responsible for round-trip airfare, ground transportation in event city, hotel accommodations and incidentals for up to two nights</a:t>
            </a:r>
          </a:p>
        </p:txBody>
      </p:sp>
      <p:pic>
        <p:nvPicPr>
          <p:cNvPr id="16" name="Picture 15" descr="A wooden bowl with a bowl of books and a compass on a wooden table&#10;&#10;Description automatically generated">
            <a:extLst>
              <a:ext uri="{FF2B5EF4-FFF2-40B4-BE49-F238E27FC236}">
                <a16:creationId xmlns:a16="http://schemas.microsoft.com/office/drawing/2014/main" id="{028D0A37-CD01-F57E-67EF-5F20E81920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60220" y="5399079"/>
            <a:ext cx="1806395" cy="1345764"/>
          </a:xfrm>
          <a:prstGeom prst="rect">
            <a:avLst/>
          </a:prstGeom>
        </p:spPr>
      </p:pic>
    </p:spTree>
    <p:extLst>
      <p:ext uri="{BB962C8B-B14F-4D97-AF65-F5344CB8AC3E}">
        <p14:creationId xmlns:p14="http://schemas.microsoft.com/office/powerpoint/2010/main" val="250900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3749</TotalTime>
  <Words>233</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LEMON MILK</vt:lpstr>
      <vt:lpstr>Montserrat</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Nichole Beasley</dc:creator>
  <cp:lastModifiedBy>Duncan Hesketh</cp:lastModifiedBy>
  <cp:revision>34</cp:revision>
  <dcterms:created xsi:type="dcterms:W3CDTF">2023-08-21T22:06:19Z</dcterms:created>
  <dcterms:modified xsi:type="dcterms:W3CDTF">2023-09-04T05:41:40Z</dcterms:modified>
</cp:coreProperties>
</file>